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8" r:id="rId4"/>
    <p:sldId id="275" r:id="rId5"/>
    <p:sldId id="276" r:id="rId6"/>
    <p:sldId id="277" r:id="rId7"/>
    <p:sldId id="278" r:id="rId8"/>
    <p:sldId id="282" r:id="rId9"/>
    <p:sldId id="279" r:id="rId10"/>
    <p:sldId id="280" r:id="rId11"/>
    <p:sldId id="281" r:id="rId1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DABB-1E9D-4B06-BA9C-01DCA4FE88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2382" y="739471"/>
            <a:ext cx="7766936" cy="4866198"/>
          </a:xfrm>
        </p:spPr>
        <p:txBody>
          <a:bodyPr/>
          <a:lstStyle/>
          <a:p>
            <a:r>
              <a:rPr lang="en-AU" dirty="0"/>
              <a:t>Concerned Catholics</a:t>
            </a:r>
            <a:br>
              <a:rPr lang="en-AU" dirty="0"/>
            </a:br>
            <a:r>
              <a:rPr lang="en-AU" sz="4000" dirty="0"/>
              <a:t>Amazon Synod Forum</a:t>
            </a:r>
            <a:br>
              <a:rPr lang="en-AU" dirty="0"/>
            </a:br>
            <a:r>
              <a:rPr lang="en-AU" sz="3200" dirty="0"/>
              <a:t>2 April 2020</a:t>
            </a:r>
            <a:br>
              <a:rPr lang="en-AU" sz="3200" dirty="0"/>
            </a:br>
            <a:r>
              <a:rPr lang="en-AU" sz="3200" dirty="0"/>
              <a:t>      </a:t>
            </a:r>
            <a:br>
              <a:rPr lang="en-AU" sz="3200" dirty="0"/>
            </a:br>
            <a:r>
              <a:rPr lang="en-AU" sz="3200" dirty="0">
                <a:solidFill>
                  <a:schemeClr val="tx1"/>
                </a:solidFill>
              </a:rPr>
              <a:t>Terry Fewtrell</a:t>
            </a:r>
            <a:br>
              <a:rPr lang="en-AU" sz="3200" dirty="0">
                <a:solidFill>
                  <a:schemeClr val="tx1"/>
                </a:solidFill>
              </a:rPr>
            </a:br>
            <a:br>
              <a:rPr lang="en-AU" sz="3200" dirty="0">
                <a:solidFill>
                  <a:schemeClr val="tx1"/>
                </a:solidFill>
              </a:rPr>
            </a:br>
            <a:r>
              <a:rPr lang="en-AU" sz="3200" dirty="0">
                <a:solidFill>
                  <a:schemeClr val="tx1"/>
                </a:solidFill>
              </a:rPr>
              <a:t>      </a:t>
            </a:r>
            <a:r>
              <a:rPr lang="en-AU" sz="4000" dirty="0">
                <a:solidFill>
                  <a:schemeClr val="tx1"/>
                </a:solidFill>
              </a:rPr>
              <a:t>Post Amazon – Pre Plenary</a:t>
            </a:r>
          </a:p>
        </p:txBody>
      </p:sp>
    </p:spTree>
    <p:extLst>
      <p:ext uri="{BB962C8B-B14F-4D97-AF65-F5344CB8AC3E}">
        <p14:creationId xmlns:p14="http://schemas.microsoft.com/office/powerpoint/2010/main" val="235123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0073"/>
          </a:xfrm>
        </p:spPr>
        <p:txBody>
          <a:bodyPr/>
          <a:lstStyle/>
          <a:p>
            <a:r>
              <a:rPr lang="en-AU" dirty="0">
                <a:solidFill>
                  <a:srgbClr val="90C226"/>
                </a:solidFill>
              </a:rPr>
              <a:t>Going Forward  </a:t>
            </a:r>
            <a:r>
              <a:rPr lang="en-AU" sz="2000" dirty="0">
                <a:solidFill>
                  <a:srgbClr val="90C226"/>
                </a:solidFill>
              </a:rPr>
              <a:t>(</a:t>
            </a:r>
            <a:r>
              <a:rPr lang="en-AU" sz="2000" dirty="0" err="1">
                <a:solidFill>
                  <a:srgbClr val="90C226"/>
                </a:solidFill>
              </a:rPr>
              <a:t>Con’t</a:t>
            </a:r>
            <a:r>
              <a:rPr lang="en-AU" sz="2000" dirty="0">
                <a:solidFill>
                  <a:srgbClr val="90C226"/>
                </a:solidFill>
              </a:rPr>
              <a:t>)</a:t>
            </a:r>
            <a:endParaRPr lang="en-AU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845"/>
            <a:ext cx="8596668" cy="4546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sz="2400" dirty="0"/>
              <a:t>We must: </a:t>
            </a:r>
          </a:p>
          <a:p>
            <a:r>
              <a:rPr lang="en-AU" sz="2400" dirty="0"/>
              <a:t>Call out inadequacies and deceptions in the process leading to the PC;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Continue to confidently and forcefully call for the change agenda;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We should reject the papers from the Theme groups if they simply try to diffuse the reform agenda – just as the Fathers did initially at Vatican II;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We have allies: Francis and the Australian catholic community – the bishops are effectively on their own, with a small rump of supporters who would turn the church into a self-focussed sect;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2578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90C226"/>
                </a:solidFill>
              </a:rPr>
              <a:t>Going Forward  </a:t>
            </a:r>
            <a:r>
              <a:rPr lang="en-AU" sz="2000" dirty="0">
                <a:solidFill>
                  <a:srgbClr val="90C226"/>
                </a:solidFill>
              </a:rPr>
              <a:t>(</a:t>
            </a:r>
            <a:r>
              <a:rPr lang="en-AU" sz="2000" dirty="0" err="1">
                <a:solidFill>
                  <a:srgbClr val="90C226"/>
                </a:solidFill>
              </a:rPr>
              <a:t>Con’t</a:t>
            </a:r>
            <a:r>
              <a:rPr lang="en-AU" sz="2000" dirty="0">
                <a:solidFill>
                  <a:srgbClr val="90C226"/>
                </a:solidFill>
              </a:rPr>
              <a:t>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64241"/>
            <a:ext cx="8596668" cy="3880773"/>
          </a:xfrm>
        </p:spPr>
        <p:txBody>
          <a:bodyPr>
            <a:noAutofit/>
          </a:bodyPr>
          <a:lstStyle/>
          <a:p>
            <a:pPr lvl="0">
              <a:buClr>
                <a:srgbClr val="90C226"/>
              </a:buClr>
            </a:pPr>
            <a: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We also need to be Strategic. Many bishops are more lost and confused than intrinsically opposed to change. They are fearful and uncertain;</a:t>
            </a:r>
            <a:b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We need to draw them into realising they can trust the People of God in Australia; and</a:t>
            </a:r>
            <a:b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Be open to walk together with them to achieve reforms to make </a:t>
            </a:r>
            <a:b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AU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the church in Australia relevant and meaningful.</a:t>
            </a:r>
          </a:p>
        </p:txBody>
      </p:sp>
    </p:spTree>
    <p:extLst>
      <p:ext uri="{BB962C8B-B14F-4D97-AF65-F5344CB8AC3E}">
        <p14:creationId xmlns:p14="http://schemas.microsoft.com/office/powerpoint/2010/main" val="301854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1635"/>
          </a:xfrm>
        </p:spPr>
        <p:txBody>
          <a:bodyPr/>
          <a:lstStyle/>
          <a:p>
            <a:r>
              <a:rPr lang="en-AU" dirty="0"/>
              <a:t>Take-outs from Amazon Synod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1235"/>
            <a:ext cx="8596668" cy="4610127"/>
          </a:xfrm>
        </p:spPr>
        <p:txBody>
          <a:bodyPr>
            <a:normAutofit lnSpcReduction="10000"/>
          </a:bodyPr>
          <a:lstStyle/>
          <a:p>
            <a:r>
              <a:rPr lang="en-AU" sz="2400" dirty="0"/>
              <a:t>Francis saw Amazon Synod as about much more than married priests and female deacons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Essentially Francis used the Synod to showcase </a:t>
            </a:r>
            <a:r>
              <a:rPr lang="en-AU" sz="2400" dirty="0" err="1"/>
              <a:t>Synodality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His response endorsed the Synod report, especially the call for the local bishops to establish a cross-national conference for ecclesial administration of the region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Francis wants a local church to reflect the spirit and people of that region – we should think of a church with an Australian face, an Aboriginal face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090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896" y="227938"/>
            <a:ext cx="8596668" cy="765976"/>
          </a:xfrm>
        </p:spPr>
        <p:txBody>
          <a:bodyPr/>
          <a:lstStyle/>
          <a:p>
            <a:r>
              <a:rPr lang="en-AU" dirty="0">
                <a:solidFill>
                  <a:srgbClr val="90C226"/>
                </a:solidFill>
              </a:rPr>
              <a:t>Take-outs from Amazon Synod </a:t>
            </a:r>
            <a:r>
              <a:rPr lang="en-AU" sz="2000" dirty="0">
                <a:solidFill>
                  <a:srgbClr val="90C226"/>
                </a:solidFill>
              </a:rPr>
              <a:t>(</a:t>
            </a:r>
            <a:r>
              <a:rPr lang="en-AU" sz="2000" dirty="0" err="1">
                <a:solidFill>
                  <a:srgbClr val="90C226"/>
                </a:solidFill>
              </a:rPr>
              <a:t>con’t</a:t>
            </a:r>
            <a:r>
              <a:rPr lang="en-AU" sz="2000" dirty="0">
                <a:solidFill>
                  <a:srgbClr val="90C226"/>
                </a:solidFill>
              </a:rPr>
              <a:t>)</a:t>
            </a:r>
            <a:endParaRPr lang="en-AU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3915"/>
            <a:ext cx="8596668" cy="5693132"/>
          </a:xfrm>
        </p:spPr>
        <p:txBody>
          <a:bodyPr>
            <a:normAutofit/>
          </a:bodyPr>
          <a:lstStyle/>
          <a:p>
            <a:r>
              <a:rPr lang="en-AU" sz="2800" dirty="0"/>
              <a:t>On the two contentious questions: </a:t>
            </a:r>
            <a:br>
              <a:rPr lang="en-AU" sz="2800" dirty="0"/>
            </a:br>
            <a:r>
              <a:rPr lang="en-AU" sz="2800" dirty="0"/>
              <a:t>Francis didn’t say Yes, but he didn’t say No</a:t>
            </a:r>
            <a:br>
              <a:rPr lang="en-AU" sz="2800" dirty="0"/>
            </a:br>
            <a:endParaRPr lang="en-AU" sz="2800" dirty="0"/>
          </a:p>
          <a:p>
            <a:r>
              <a:rPr lang="en-AU" sz="2800" dirty="0"/>
              <a:t>Francis did say: Don’t expect me (the Pope) to have all the answers to your problems</a:t>
            </a:r>
            <a:br>
              <a:rPr lang="en-AU" sz="2800" dirty="0"/>
            </a:br>
            <a:endParaRPr lang="en-AU" sz="2800" b="1" i="1" dirty="0"/>
          </a:p>
          <a:p>
            <a:r>
              <a:rPr lang="en-AU" sz="2800" dirty="0"/>
              <a:t>Asks bishops to consider what is needed in their areas for the church to be effective - if a change requires higher approval, then seek it</a:t>
            </a:r>
            <a:br>
              <a:rPr lang="en-AU" sz="2800" dirty="0"/>
            </a:br>
            <a:endParaRPr lang="en-AU" sz="2800" dirty="0"/>
          </a:p>
          <a:p>
            <a:r>
              <a:rPr lang="en-AU" sz="2800" dirty="0"/>
              <a:t>He is modelling </a:t>
            </a:r>
            <a:r>
              <a:rPr lang="en-AU" sz="2800" dirty="0" err="1"/>
              <a:t>synodality</a:t>
            </a:r>
            <a:r>
              <a:rPr lang="en-AU" sz="2800" dirty="0"/>
              <a:t> – a clear message for the Australian church and bishops</a:t>
            </a:r>
          </a:p>
        </p:txBody>
      </p:sp>
    </p:spTree>
    <p:extLst>
      <p:ext uri="{BB962C8B-B14F-4D97-AF65-F5344CB8AC3E}">
        <p14:creationId xmlns:p14="http://schemas.microsoft.com/office/powerpoint/2010/main" val="315347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391"/>
          </a:xfrm>
        </p:spPr>
        <p:txBody>
          <a:bodyPr/>
          <a:lstStyle/>
          <a:p>
            <a:r>
              <a:rPr lang="en-AU" dirty="0"/>
              <a:t>Plenary Council preparations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>
            <a:normAutofit lnSpcReduction="10000"/>
          </a:bodyPr>
          <a:lstStyle/>
          <a:p>
            <a:r>
              <a:rPr lang="en-AU" sz="2000" dirty="0"/>
              <a:t>Review of submissions to PC reveals very strong support for reform agenda across Australian catholic community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Views in CCCG submission are mainstream Australian catholic thinking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Australian </a:t>
            </a:r>
            <a:r>
              <a:rPr lang="en-AU" sz="2000" dirty="0" err="1"/>
              <a:t>catholics</a:t>
            </a:r>
            <a:r>
              <a:rPr lang="en-AU" sz="2000" dirty="0"/>
              <a:t> have delivered a very clear message to the bishops: we need and expect real reform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The 6 Themes identified following submission stage, do not logically flow from the basic content of the input</a:t>
            </a:r>
            <a:br>
              <a:rPr lang="en-AU" sz="2000" dirty="0"/>
            </a:br>
            <a:endParaRPr lang="en-AU" sz="2000" dirty="0"/>
          </a:p>
          <a:p>
            <a:r>
              <a:rPr lang="en-AU" sz="2000" dirty="0"/>
              <a:t>Were they decided arbitrarily (by bishops) ?</a:t>
            </a:r>
            <a:br>
              <a:rPr lang="en-AU" sz="2000" dirty="0"/>
            </a:br>
            <a:r>
              <a:rPr lang="en-AU" sz="2000" dirty="0"/>
              <a:t> </a:t>
            </a:r>
          </a:p>
          <a:p>
            <a:r>
              <a:rPr lang="en-AU" sz="2000" dirty="0"/>
              <a:t>Are they an attempt to diffuse the main thrusts of the lay input?</a:t>
            </a:r>
          </a:p>
        </p:txBody>
      </p:sp>
    </p:spTree>
    <p:extLst>
      <p:ext uri="{BB962C8B-B14F-4D97-AF65-F5344CB8AC3E}">
        <p14:creationId xmlns:p14="http://schemas.microsoft.com/office/powerpoint/2010/main" val="228704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Theme &amp; Discernment Writing Groups</a:t>
            </a:r>
            <a:br>
              <a:rPr lang="en-AU" dirty="0"/>
            </a:br>
            <a:r>
              <a:rPr lang="en-AU" dirty="0"/>
              <a:t> - </a:t>
            </a:r>
            <a:r>
              <a:rPr lang="en-AU" sz="3200" dirty="0"/>
              <a:t>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Membership unrepresentative of lay community and compromised ( church employees) - 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</a:rPr>
              <a:t>large numbers of clergy in each</a:t>
            </a:r>
            <a:endParaRPr lang="en-AU" dirty="0"/>
          </a:p>
          <a:p>
            <a:r>
              <a:rPr lang="en-AU" dirty="0"/>
              <a:t>Subsequent appointment of multiple bishops to each group further skews make up</a:t>
            </a:r>
          </a:p>
          <a:p>
            <a:r>
              <a:rPr lang="en-AU" dirty="0"/>
              <a:t>Can be seen as act of </a:t>
            </a:r>
            <a:r>
              <a:rPr lang="en-AU"/>
              <a:t>clericalist thuggery!</a:t>
            </a:r>
            <a:br>
              <a:rPr lang="en-AU" dirty="0"/>
            </a:br>
            <a:r>
              <a:rPr lang="en-AU" dirty="0"/>
              <a:t>Why do bishops feel need to stack (intimidate) the writing groups? – Panic?</a:t>
            </a:r>
          </a:p>
          <a:p>
            <a:pPr>
              <a:buFontTx/>
              <a:buChar char="-"/>
            </a:pPr>
            <a:r>
              <a:rPr lang="en-AU" sz="3600" dirty="0">
                <a:solidFill>
                  <a:srgbClr val="90C226"/>
                </a:solidFill>
                <a:ea typeface="+mj-ea"/>
                <a:cs typeface="+mj-cs"/>
              </a:rPr>
              <a:t>Role</a:t>
            </a:r>
          </a:p>
          <a:p>
            <a:pPr lvl="0">
              <a:buClr>
                <a:srgbClr val="90C226"/>
              </a:buClr>
            </a:pP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</a:rPr>
              <a:t>Poor response to request for further lay input through Discernment phase</a:t>
            </a:r>
          </a:p>
          <a:p>
            <a:pPr lvl="0">
              <a:buClr>
                <a:srgbClr val="90C226"/>
              </a:buClr>
            </a:pP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</a:rPr>
              <a:t>Likely Australian </a:t>
            </a:r>
            <a:r>
              <a:rPr lang="en-AU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catholics’</a:t>
            </a:r>
            <a:r>
              <a:rPr lang="en-AU" dirty="0">
                <a:solidFill>
                  <a:prstClr val="black">
                    <a:lumMod val="75000"/>
                    <a:lumOff val="25000"/>
                  </a:prstClr>
                </a:solidFill>
              </a:rPr>
              <a:t> view: We have given our input – act on it!</a:t>
            </a:r>
          </a:p>
          <a:p>
            <a:pPr>
              <a:buFontTx/>
              <a:buChar char="-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3741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90C226"/>
                </a:solidFill>
              </a:rPr>
              <a:t>Theme &amp; Discernment Writing Groups</a:t>
            </a:r>
            <a:br>
              <a:rPr lang="en-AU" dirty="0">
                <a:solidFill>
                  <a:srgbClr val="90C226"/>
                </a:solidFill>
              </a:rPr>
            </a:br>
            <a:r>
              <a:rPr lang="en-AU" dirty="0">
                <a:solidFill>
                  <a:srgbClr val="90C226"/>
                </a:solidFill>
              </a:rPr>
              <a:t> - </a:t>
            </a:r>
            <a:r>
              <a:rPr lang="en-AU" sz="3200" dirty="0">
                <a:solidFill>
                  <a:srgbClr val="90C226"/>
                </a:solidFill>
              </a:rPr>
              <a:t>Role														</a:t>
            </a:r>
            <a:r>
              <a:rPr lang="en-AU" sz="2200" dirty="0">
                <a:solidFill>
                  <a:srgbClr val="90C226"/>
                </a:solidFill>
              </a:rPr>
              <a:t>(</a:t>
            </a:r>
            <a:r>
              <a:rPr lang="en-AU" sz="2200" dirty="0" err="1">
                <a:solidFill>
                  <a:srgbClr val="90C226"/>
                </a:solidFill>
              </a:rPr>
              <a:t>con’t</a:t>
            </a:r>
            <a:r>
              <a:rPr lang="en-AU" sz="2200" dirty="0">
                <a:solidFill>
                  <a:srgbClr val="90C226"/>
                </a:solidFill>
              </a:rPr>
              <a:t>)</a:t>
            </a:r>
            <a:endParaRPr lang="en-AU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6751"/>
            <a:ext cx="8596668" cy="4500439"/>
          </a:xfrm>
        </p:spPr>
        <p:txBody>
          <a:bodyPr>
            <a:normAutofit lnSpcReduction="10000"/>
          </a:bodyPr>
          <a:lstStyle/>
          <a:p>
            <a:r>
              <a:rPr lang="en-AU" dirty="0"/>
              <a:t>Discernment stage seen as ‘over-milling’ the earlier input – grinding down the nuggets of goodness</a:t>
            </a:r>
            <a:br>
              <a:rPr lang="en-AU" dirty="0"/>
            </a:br>
            <a:endParaRPr lang="en-AU" dirty="0"/>
          </a:p>
          <a:p>
            <a:r>
              <a:rPr lang="en-AU" dirty="0"/>
              <a:t>Use of ‘Discernment’ now viewed with reasonable suspicion, a way of enforcing compliance and washing out .</a:t>
            </a:r>
            <a:br>
              <a:rPr lang="en-AU" dirty="0"/>
            </a:br>
            <a:endParaRPr lang="en-AU" dirty="0"/>
          </a:p>
          <a:p>
            <a:r>
              <a:rPr lang="en-AU" dirty="0"/>
              <a:t>How does the report from the Governance Review Project Team feed into the Writing Groups, so that it is part of and informs the output of the groups?</a:t>
            </a:r>
            <a:br>
              <a:rPr lang="en-AU" dirty="0"/>
            </a:br>
            <a:r>
              <a:rPr lang="en-AU" dirty="0"/>
              <a:t>-		Recommendations will relate to governance, culture &amp; leadership at 			parish and diocesan levels</a:t>
            </a:r>
            <a:br>
              <a:rPr lang="en-AU" dirty="0"/>
            </a:br>
            <a:endParaRPr lang="en-AU" dirty="0"/>
          </a:p>
          <a:p>
            <a:r>
              <a:rPr lang="en-AU" dirty="0"/>
              <a:t>There is no output yet from Writing Groups. Leaks suggest some unease.</a:t>
            </a:r>
            <a:br>
              <a:rPr lang="en-AU" dirty="0"/>
            </a:br>
            <a:endParaRPr lang="en-AU" dirty="0"/>
          </a:p>
          <a:p>
            <a:r>
              <a:rPr lang="en-AU" dirty="0"/>
              <a:t>Supposed to produce Background/Context papers that are to inform the agenda of the PC. Significant doubt and risk as to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135609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6563"/>
          </a:xfrm>
        </p:spPr>
        <p:txBody>
          <a:bodyPr/>
          <a:lstStyle/>
          <a:p>
            <a:r>
              <a:rPr lang="en-AU" dirty="0"/>
              <a:t>PC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19631"/>
            <a:ext cx="8596668" cy="4118776"/>
          </a:xfrm>
        </p:spPr>
        <p:txBody>
          <a:bodyPr>
            <a:normAutofit/>
          </a:bodyPr>
          <a:lstStyle/>
          <a:p>
            <a:r>
              <a:rPr lang="en-AU" sz="2800" dirty="0"/>
              <a:t>Information dribbles out – no sense of overall plan </a:t>
            </a:r>
            <a:br>
              <a:rPr lang="en-AU" sz="2800" dirty="0"/>
            </a:br>
            <a:endParaRPr lang="en-AU" sz="2800" dirty="0"/>
          </a:p>
          <a:p>
            <a:r>
              <a:rPr lang="en-AU" sz="2800" dirty="0"/>
              <a:t>No response to earlier requests for increased lay attendance and female Co-chair</a:t>
            </a:r>
            <a:br>
              <a:rPr lang="en-AU" sz="2800" dirty="0"/>
            </a:br>
            <a:endParaRPr lang="en-AU" sz="2800" dirty="0"/>
          </a:p>
          <a:p>
            <a:r>
              <a:rPr lang="en-AU" sz="2800" dirty="0"/>
              <a:t>Official list of dioceses’ clergy representatives and religious groups highlights overwhelmingly male and clericalist character of likely attendees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5409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98707-9BB5-49E1-984B-AD2A156AA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90C226"/>
                </a:solidFill>
              </a:rPr>
              <a:t>PC Membership </a:t>
            </a:r>
            <a:r>
              <a:rPr lang="en-AU" sz="1800" dirty="0">
                <a:solidFill>
                  <a:srgbClr val="90C226"/>
                </a:solidFill>
              </a:rPr>
              <a:t>(</a:t>
            </a:r>
            <a:r>
              <a:rPr lang="en-AU" sz="1800" dirty="0" err="1">
                <a:solidFill>
                  <a:srgbClr val="90C226"/>
                </a:solidFill>
              </a:rPr>
              <a:t>Con’t</a:t>
            </a:r>
            <a:r>
              <a:rPr lang="en-AU" sz="1800" dirty="0">
                <a:solidFill>
                  <a:srgbClr val="90C226"/>
                </a:solidFill>
              </a:rPr>
              <a:t>)</a:t>
            </a:r>
            <a:endParaRPr lang="en-AU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3A9A-B583-4754-81FD-5FC86E9D4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4358"/>
            <a:ext cx="8596668" cy="4794637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90C226"/>
              </a:buClr>
            </a:pP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 standardised approach to diocesan lay nominations/selections </a:t>
            </a:r>
            <a:b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-   essentially the ‘gift of the bishop’</a:t>
            </a:r>
            <a:b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Lay diocesan attendees described as ‘delegates’ – but of whom?</a:t>
            </a:r>
            <a:b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Not selected by people of diocese and diocesan selection process opaque</a:t>
            </a:r>
            <a:b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Terminology is misrepresenting process and conditioning attendees </a:t>
            </a:r>
            <a:b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AU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90C226"/>
              </a:buClr>
            </a:pPr>
            <a:r>
              <a:rPr lang="en-AU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Used to seek a veneer of legitimacy to the PC composition process?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2558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316E-313D-432D-A9F4-73CC4A6A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9830"/>
          </a:xfrm>
        </p:spPr>
        <p:txBody>
          <a:bodyPr/>
          <a:lstStyle/>
          <a:p>
            <a:r>
              <a:rPr lang="en-AU" dirty="0"/>
              <a:t>Going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71A6-61D5-48D4-ACB2-11F38ED59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/>
          <a:lstStyle/>
          <a:p>
            <a:r>
              <a:rPr lang="en-AU" dirty="0"/>
              <a:t>There are major deficiencies and risks in the steps leading to the PC that may seriously test the confidence of Australian </a:t>
            </a:r>
            <a:r>
              <a:rPr lang="en-AU" dirty="0" err="1"/>
              <a:t>catholics</a:t>
            </a:r>
            <a:r>
              <a:rPr lang="en-AU" dirty="0"/>
              <a:t> in the goodwill and integrity of the whole PC venture. </a:t>
            </a:r>
            <a:br>
              <a:rPr lang="en-AU" dirty="0"/>
            </a:br>
            <a:endParaRPr lang="en-AU" dirty="0"/>
          </a:p>
          <a:p>
            <a:r>
              <a:rPr lang="en-AU" dirty="0"/>
              <a:t>Sadly Australian </a:t>
            </a:r>
            <a:r>
              <a:rPr lang="en-AU" dirty="0" err="1"/>
              <a:t>catholics</a:t>
            </a:r>
            <a:r>
              <a:rPr lang="en-AU" dirty="0"/>
              <a:t> have little evidence on which to trust that their bishops are genuine in being open to their yearning for reform.  </a:t>
            </a:r>
            <a:br>
              <a:rPr lang="en-AU" dirty="0"/>
            </a:br>
            <a:endParaRPr lang="en-AU" dirty="0"/>
          </a:p>
          <a:p>
            <a:r>
              <a:rPr lang="en-AU" dirty="0"/>
              <a:t>Ultimately the Hope of Australia’s </a:t>
            </a:r>
            <a:r>
              <a:rPr lang="en-AU" dirty="0" err="1"/>
              <a:t>catholics</a:t>
            </a:r>
            <a:r>
              <a:rPr lang="en-AU" dirty="0"/>
              <a:t> is a burden for the bishops – if they deny the people’s Hope then they will be offside with the Pope and alienated from their flock. An unsustainable position.</a:t>
            </a:r>
            <a:br>
              <a:rPr lang="en-AU" dirty="0"/>
            </a:br>
            <a:endParaRPr lang="en-AU" dirty="0"/>
          </a:p>
          <a:p>
            <a:r>
              <a:rPr lang="en-AU" dirty="0"/>
              <a:t>Francis in his Letter to the People of God called on us to be ‘Active and Assertive’ – to keep their bishops honest – so we should not go quiet.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60048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958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Concerned Catholics Amazon Synod Forum 2 April 2020        Terry Fewtrell        Post Amazon – Pre Plenary</vt:lpstr>
      <vt:lpstr>Take-outs from Amazon Synod</vt:lpstr>
      <vt:lpstr>Take-outs from Amazon Synod (con’t)</vt:lpstr>
      <vt:lpstr>Plenary Council preparations</vt:lpstr>
      <vt:lpstr>Theme &amp; Discernment Writing Groups  - Composition</vt:lpstr>
      <vt:lpstr>Theme &amp; Discernment Writing Groups  - Role              (con’t)</vt:lpstr>
      <vt:lpstr>PC Membership</vt:lpstr>
      <vt:lpstr>PC Membership (Con’t)</vt:lpstr>
      <vt:lpstr>Going Forward</vt:lpstr>
      <vt:lpstr>Going Forward  (Con’t)</vt:lpstr>
      <vt:lpstr>Going Forward  (Con’t)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Concerned Catholics  Plenary Council Workshop 29 November 2018</dc:title>
  <dc:creator>Terry Fewtrell</dc:creator>
  <cp:lastModifiedBy>Judith Tokley</cp:lastModifiedBy>
  <cp:revision>21</cp:revision>
  <cp:lastPrinted>2020-04-07T23:00:42Z</cp:lastPrinted>
  <dcterms:created xsi:type="dcterms:W3CDTF">2018-11-27T09:29:12Z</dcterms:created>
  <dcterms:modified xsi:type="dcterms:W3CDTF">2020-05-07T06:04:49Z</dcterms:modified>
</cp:coreProperties>
</file>